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2"/>
  </p:notesMasterIdLst>
  <p:sldIdLst>
    <p:sldId id="256" r:id="rId2"/>
    <p:sldId id="310" r:id="rId3"/>
    <p:sldId id="320" r:id="rId4"/>
    <p:sldId id="271" r:id="rId5"/>
    <p:sldId id="321" r:id="rId6"/>
    <p:sldId id="275" r:id="rId7"/>
    <p:sldId id="272" r:id="rId8"/>
    <p:sldId id="276" r:id="rId9"/>
    <p:sldId id="322" r:id="rId10"/>
    <p:sldId id="278" r:id="rId11"/>
    <p:sldId id="279" r:id="rId12"/>
    <p:sldId id="573" r:id="rId13"/>
    <p:sldId id="280" r:id="rId14"/>
    <p:sldId id="571" r:id="rId15"/>
    <p:sldId id="557" r:id="rId16"/>
    <p:sldId id="572" r:id="rId17"/>
    <p:sldId id="559" r:id="rId18"/>
    <p:sldId id="574" r:id="rId19"/>
    <p:sldId id="293" r:id="rId20"/>
    <p:sldId id="323" r:id="rId21"/>
    <p:sldId id="294" r:id="rId22"/>
    <p:sldId id="296" r:id="rId23"/>
    <p:sldId id="575" r:id="rId24"/>
    <p:sldId id="325" r:id="rId25"/>
    <p:sldId id="324" r:id="rId26"/>
    <p:sldId id="297" r:id="rId27"/>
    <p:sldId id="289" r:id="rId28"/>
    <p:sldId id="305" r:id="rId29"/>
    <p:sldId id="291" r:id="rId30"/>
    <p:sldId id="314" r:id="rId31"/>
    <p:sldId id="328" r:id="rId32"/>
    <p:sldId id="329" r:id="rId33"/>
    <p:sldId id="315" r:id="rId34"/>
    <p:sldId id="313" r:id="rId35"/>
    <p:sldId id="327" r:id="rId36"/>
    <p:sldId id="316" r:id="rId37"/>
    <p:sldId id="319" r:id="rId38"/>
    <p:sldId id="576" r:id="rId39"/>
    <p:sldId id="317" r:id="rId40"/>
    <p:sldId id="330" r:id="rId41"/>
    <p:sldId id="318" r:id="rId42"/>
    <p:sldId id="292" r:id="rId43"/>
    <p:sldId id="303" r:id="rId44"/>
    <p:sldId id="281" r:id="rId45"/>
    <p:sldId id="577" r:id="rId46"/>
    <p:sldId id="298" r:id="rId47"/>
    <p:sldId id="282" r:id="rId48"/>
    <p:sldId id="299" r:id="rId49"/>
    <p:sldId id="283" r:id="rId50"/>
    <p:sldId id="30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49"/>
    <p:restoredTop sz="96208"/>
  </p:normalViewPr>
  <p:slideViewPr>
    <p:cSldViewPr snapToGrid="0" snapToObjects="1">
      <p:cViewPr varScale="1">
        <p:scale>
          <a:sx n="100" d="100"/>
          <a:sy n="100" d="100"/>
        </p:scale>
        <p:origin x="18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98D6-5147-6E42-9155-B968E2E993A4}" type="datetimeFigureOut">
              <a:rPr lang="en-US" smtClean="0"/>
              <a:t>3/27/22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EDE2C-0591-1741-99E2-594E1ED9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5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8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61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98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24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rgbClr val="8A8A8A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7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2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8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5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3/27/22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8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3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2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90148/building-an-autoencoder-in-tensorflow-to-surpass-pc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B451-044E-D045-93AF-806C57CA0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E8C5C-4C31-2B4C-B842-90396326C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</a:t>
            </a:r>
            <a:r>
              <a:rPr lang="en-US" dirty="0" err="1"/>
              <a:t>Schrider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0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Lots of matrix (tensor)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9A3EE-FB0C-2D48-8171-ADBC2BA747E5}"/>
              </a:ext>
            </a:extLst>
          </p:cNvPr>
          <p:cNvSpPr>
            <a:spLocks noChangeAspect="1"/>
          </p:cNvSpPr>
          <p:nvPr/>
        </p:nvSpPr>
        <p:spPr>
          <a:xfrm>
            <a:off x="4001652" y="3014312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C1092-B984-314E-B6A0-4E442E535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159910"/>
            <a:ext cx="3357225" cy="3176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6248D7-D856-7F43-AF36-786CAC5F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69" y="4342710"/>
            <a:ext cx="4823903" cy="24527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2F2324-B710-2644-BE89-3985A1F58E45}"/>
              </a:ext>
            </a:extLst>
          </p:cNvPr>
          <p:cNvCxnSpPr/>
          <p:nvPr/>
        </p:nvCxnSpPr>
        <p:spPr>
          <a:xfrm flipV="1">
            <a:off x="2200169" y="3475036"/>
            <a:ext cx="1801483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E43F66-ACA9-3549-AB4E-E3E4B6A63355}"/>
              </a:ext>
            </a:extLst>
          </p:cNvPr>
          <p:cNvCxnSpPr/>
          <p:nvPr/>
        </p:nvCxnSpPr>
        <p:spPr>
          <a:xfrm flipH="1" flipV="1">
            <a:off x="4476273" y="3475036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886F26-E15E-384A-8523-2DF54838E6A5}"/>
              </a:ext>
            </a:extLst>
          </p:cNvPr>
          <p:cNvSpPr txBox="1"/>
          <p:nvPr/>
        </p:nvSpPr>
        <p:spPr>
          <a:xfrm>
            <a:off x="6724892" y="2028864"/>
            <a:ext cx="2102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weight matrix connects each layer.</a:t>
            </a:r>
          </a:p>
          <a:p>
            <a:endParaRPr lang="en-US" dirty="0"/>
          </a:p>
          <a:p>
            <a:r>
              <a:rPr lang="en-US" dirty="0"/>
              <a:t>Inputs may be multidimensional and processed in batch.</a:t>
            </a:r>
          </a:p>
        </p:txBody>
      </p:sp>
    </p:spTree>
    <p:extLst>
      <p:ext uri="{BB962C8B-B14F-4D97-AF65-F5344CB8AC3E}">
        <p14:creationId xmlns:p14="http://schemas.microsoft.com/office/powerpoint/2010/main" val="352877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to the rescue</a:t>
            </a:r>
          </a:p>
        </p:txBody>
      </p:sp>
      <p:pic>
        <p:nvPicPr>
          <p:cNvPr id="6146" name="Picture 2" descr="Setting up your GPU machine to be Deep Learning ready | Hacker Noon">
            <a:extLst>
              <a:ext uri="{FF2B5EF4-FFF2-40B4-BE49-F238E27FC236}">
                <a16:creationId xmlns:a16="http://schemas.microsoft.com/office/drawing/2014/main" id="{50D59764-A850-1D49-868A-5175A1C4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384" y="1690689"/>
            <a:ext cx="6221768" cy="379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4D2D0-33D7-F049-9FC4-47B0E3425016}"/>
              </a:ext>
            </a:extLst>
          </p:cNvPr>
          <p:cNvSpPr txBox="1"/>
          <p:nvPr/>
        </p:nvSpPr>
        <p:spPr>
          <a:xfrm>
            <a:off x="0" y="609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GPUs are great at performing matrix operations in parallel</a:t>
            </a:r>
          </a:p>
        </p:txBody>
      </p:sp>
    </p:spTree>
    <p:extLst>
      <p:ext uri="{BB962C8B-B14F-4D97-AF65-F5344CB8AC3E}">
        <p14:creationId xmlns:p14="http://schemas.microsoft.com/office/powerpoint/2010/main" val="3651076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Challenge</a:t>
            </a:r>
          </a:p>
        </p:txBody>
      </p:sp>
      <p:pic>
        <p:nvPicPr>
          <p:cNvPr id="30722" name="Picture 2" descr="ImageNet Classification with Deep Convolutional Neural Networks | the  morning paper">
            <a:extLst>
              <a:ext uri="{FF2B5EF4-FFF2-40B4-BE49-F238E27FC236}">
                <a16:creationId xmlns:a16="http://schemas.microsoft.com/office/drawing/2014/main" id="{C5B56C96-D58D-754E-BE7C-6649524C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39" y="1513708"/>
            <a:ext cx="5744521" cy="47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4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Results</a:t>
            </a:r>
          </a:p>
        </p:txBody>
      </p:sp>
      <p:pic>
        <p:nvPicPr>
          <p:cNvPr id="7170" name="Picture 2" descr="New Vision Technologies For Real-World Applications">
            <a:extLst>
              <a:ext uri="{FF2B5EF4-FFF2-40B4-BE49-F238E27FC236}">
                <a16:creationId xmlns:a16="http://schemas.microsoft.com/office/drawing/2014/main" id="{2A98D44A-82A1-054A-8F6F-2CA3DFA7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690689"/>
            <a:ext cx="8128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B0F4D-D2A9-9F45-93E5-E0FE6D30BB84}"/>
              </a:ext>
            </a:extLst>
          </p:cNvPr>
          <p:cNvSpPr txBox="1"/>
          <p:nvPr/>
        </p:nvSpPr>
        <p:spPr>
          <a:xfrm>
            <a:off x="1699739" y="6308208"/>
            <a:ext cx="574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Krizhevsky</a:t>
            </a:r>
            <a:r>
              <a:rPr lang="en-US" dirty="0"/>
              <a:t> et al. (2012): arguably the start of the revolution</a:t>
            </a:r>
          </a:p>
        </p:txBody>
      </p:sp>
    </p:spTree>
    <p:extLst>
      <p:ext uri="{BB962C8B-B14F-4D97-AF65-F5344CB8AC3E}">
        <p14:creationId xmlns:p14="http://schemas.microsoft.com/office/powerpoint/2010/main" val="326561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filter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214005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108494" y="2419513"/>
          <a:ext cx="91783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1" y="39764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matrix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8495" y="3333913"/>
            <a:ext cx="91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418985" y="2216863"/>
          <a:ext cx="136371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5337096" y="2864116"/>
            <a:ext cx="7161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0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0536" y="380981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1*1 + 3*0 + 2*1 + 1*1 =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84803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0536" y="4183619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3*1 + 4*0 + 1*1 + 5*1 = 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26120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26120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29823" y="31920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11921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449472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4947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29823" y="2736997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6572" y="226414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2989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31194" y="30691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6768713" y="4569728"/>
            <a:ext cx="65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50536" y="496246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2*1 + 1*0 + 4*1 + 2*1 = 8</a:t>
            </a:r>
          </a:p>
        </p:txBody>
      </p:sp>
    </p:spTree>
    <p:extLst>
      <p:ext uri="{BB962C8B-B14F-4D97-AF65-F5344CB8AC3E}">
        <p14:creationId xmlns:p14="http://schemas.microsoft.com/office/powerpoint/2010/main" val="376121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32350" y="6430747"/>
            <a:ext cx="27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made by Rob Fergus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619"/>
            <a:ext cx="9144000" cy="501777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filter layer</a:t>
            </a:r>
          </a:p>
        </p:txBody>
      </p:sp>
    </p:spTree>
    <p:extLst>
      <p:ext uri="{BB962C8B-B14F-4D97-AF65-F5344CB8AC3E}">
        <p14:creationId xmlns:p14="http://schemas.microsoft.com/office/powerpoint/2010/main" val="181165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Max pooling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214005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1" y="39764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matrix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19543"/>
              </p:ext>
            </p:extLst>
          </p:nvPr>
        </p:nvGraphicFramePr>
        <p:xfrm>
          <a:off x="6418985" y="2437301"/>
          <a:ext cx="90914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5337096" y="2864116"/>
            <a:ext cx="7161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0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0536" y="3809812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max(1, 3, 2, 1) =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20666" y="21547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0536" y="4183619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max(4, 4, 5, 3) = 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31194" y="30691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6768713" y="4569728"/>
            <a:ext cx="65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50536" y="4962462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max(2, 1, 4, 2) = 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60C8FE-CE62-7C4D-8734-20A1214CDD64}"/>
              </a:ext>
            </a:extLst>
          </p:cNvPr>
          <p:cNvSpPr/>
          <p:nvPr/>
        </p:nvSpPr>
        <p:spPr>
          <a:xfrm>
            <a:off x="6529892" y="2498096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5A0234-1CEF-8D49-832D-192D24C19DED}"/>
              </a:ext>
            </a:extLst>
          </p:cNvPr>
          <p:cNvSpPr/>
          <p:nvPr/>
        </p:nvSpPr>
        <p:spPr>
          <a:xfrm>
            <a:off x="6526120" y="2976472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4516B-EBCC-F94A-AC93-1BB77B193040}"/>
              </a:ext>
            </a:extLst>
          </p:cNvPr>
          <p:cNvSpPr/>
          <p:nvPr/>
        </p:nvSpPr>
        <p:spPr>
          <a:xfrm>
            <a:off x="7029823" y="2957435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2A9E2A-3628-FC40-BEA1-C2E8E2CF793A}"/>
              </a:ext>
            </a:extLst>
          </p:cNvPr>
          <p:cNvSpPr/>
          <p:nvPr/>
        </p:nvSpPr>
        <p:spPr>
          <a:xfrm>
            <a:off x="7006572" y="2484586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2D9A9-1D16-D44A-8E18-DF702F19D249}"/>
              </a:ext>
            </a:extLst>
          </p:cNvPr>
          <p:cNvSpPr txBox="1"/>
          <p:nvPr/>
        </p:nvSpPr>
        <p:spPr>
          <a:xfrm>
            <a:off x="3775306" y="2670412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x 2 pooling</a:t>
            </a:r>
          </a:p>
        </p:txBody>
      </p:sp>
    </p:spTree>
    <p:extLst>
      <p:ext uri="{BB962C8B-B14F-4D97-AF65-F5344CB8AC3E}">
        <p14:creationId xmlns:p14="http://schemas.microsoft.com/office/powerpoint/2010/main" val="28464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26" grpId="0" animBg="1"/>
      <p:bldP spid="27" grpId="0"/>
      <p:bldP spid="28" grpId="0"/>
      <p:bldP spid="28" grpId="1"/>
      <p:bldP spid="29" grpId="0" animBg="1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A simple convolutional neural net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3074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made by </a:t>
            </a:r>
            <a:r>
              <a:rPr lang="en-US" dirty="0" err="1"/>
              <a:t>Ujjwal</a:t>
            </a:r>
            <a:r>
              <a:rPr lang="en-US" dirty="0"/>
              <a:t> </a:t>
            </a:r>
            <a:r>
              <a:rPr lang="en-US" dirty="0" err="1"/>
              <a:t>Karn</a:t>
            </a:r>
            <a:r>
              <a:rPr lang="en-US" dirty="0"/>
              <a:t> using Adam Harley’s awesome interactive tool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629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Helvetica"/>
                <a:cs typeface="Helvetica"/>
              </a:rPr>
              <a:t>AlexNet</a:t>
            </a:r>
            <a:r>
              <a:rPr lang="en-US" dirty="0">
                <a:latin typeface="Helvetica"/>
                <a:cs typeface="Helvetica"/>
              </a:rPr>
              <a:t> (ImageNet 2012 winner)</a:t>
            </a:r>
          </a:p>
        </p:txBody>
      </p:sp>
      <p:pic>
        <p:nvPicPr>
          <p:cNvPr id="31746" name="Picture 2" descr="Introducing AlexNet - Advanced Deep Learning with Python">
            <a:extLst>
              <a:ext uri="{FF2B5EF4-FFF2-40B4-BE49-F238E27FC236}">
                <a16:creationId xmlns:a16="http://schemas.microsoft.com/office/drawing/2014/main" id="{A4F545BF-7D7D-484B-A30C-DFC39002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308100"/>
            <a:ext cx="91186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09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Machine learning on sequence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Consider hidden Markov models</a:t>
            </a:r>
          </a:p>
        </p:txBody>
      </p:sp>
      <p:pic>
        <p:nvPicPr>
          <p:cNvPr id="8194" name="Picture 2" descr="Forward and Backward Algorithm in Hidden Markov Model - A Developer Diary">
            <a:extLst>
              <a:ext uri="{FF2B5EF4-FFF2-40B4-BE49-F238E27FC236}">
                <a16:creationId xmlns:a16="http://schemas.microsoft.com/office/drawing/2014/main" id="{25B434FB-D57D-C545-A326-2C86D030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28" y="2548883"/>
            <a:ext cx="4225544" cy="254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0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a perceptron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D2E9-B410-FD4F-AB7F-044C6ECA8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4"/>
          <a:stretch/>
        </p:blipFill>
        <p:spPr>
          <a:xfrm>
            <a:off x="2367022" y="1583355"/>
            <a:ext cx="4247909" cy="48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 err="1"/>
              <a:t>GenScan</a:t>
            </a:r>
            <a:r>
              <a:rPr lang="en-US" dirty="0"/>
              <a:t>: HMM for gene annotation</a:t>
            </a:r>
          </a:p>
        </p:txBody>
      </p:sp>
      <p:pic>
        <p:nvPicPr>
          <p:cNvPr id="9224" name="Picture 8" descr="4: State space for the HMM used in Genscan [Burge and Karlin, 1997]. |  Download Scientific Diagram">
            <a:extLst>
              <a:ext uri="{FF2B5EF4-FFF2-40B4-BE49-F238E27FC236}">
                <a16:creationId xmlns:a16="http://schemas.microsoft.com/office/drawing/2014/main" id="{0BF9E452-D2BE-334C-985E-D5EE6414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47" y="1690689"/>
            <a:ext cx="4178105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77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Deep learning on sequential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0BD6-1266-0F4F-836C-8A8E5DB37DC9}"/>
              </a:ext>
            </a:extLst>
          </p:cNvPr>
          <p:cNvSpPr txBox="1"/>
          <p:nvPr/>
        </p:nvSpPr>
        <p:spPr>
          <a:xfrm>
            <a:off x="1" y="1879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Recurrent neural network</a:t>
            </a:r>
          </a:p>
        </p:txBody>
      </p:sp>
      <p:pic>
        <p:nvPicPr>
          <p:cNvPr id="10246" name="Picture 6" descr="Understanding RNN and LSTM. What is Neural Network? | by Aditi Mittal |  Towards Data Science">
            <a:extLst>
              <a:ext uri="{FF2B5EF4-FFF2-40B4-BE49-F238E27FC236}">
                <a16:creationId xmlns:a16="http://schemas.microsoft.com/office/drawing/2014/main" id="{E36DD27F-F4D3-934C-8B1C-FDCAF31B1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868084"/>
            <a:ext cx="79629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35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Detour to ANN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Gradient descent</a:t>
            </a:r>
          </a:p>
        </p:txBody>
      </p:sp>
      <p:pic>
        <p:nvPicPr>
          <p:cNvPr id="11266" name="Picture 2" descr="Gradient Descent: All You Need to Know | Hacker Noon">
            <a:extLst>
              <a:ext uri="{FF2B5EF4-FFF2-40B4-BE49-F238E27FC236}">
                <a16:creationId xmlns:a16="http://schemas.microsoft.com/office/drawing/2014/main" id="{9D1E7B24-116E-5F44-814B-F2F495AF2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2" b="11954"/>
          <a:stretch/>
        </p:blipFill>
        <p:spPr bwMode="auto">
          <a:xfrm>
            <a:off x="1667934" y="2594381"/>
            <a:ext cx="5545667" cy="28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183EA-6D5B-9A4C-9E52-46D32A4AF9A4}"/>
              </a:ext>
            </a:extLst>
          </p:cNvPr>
          <p:cNvSpPr txBox="1"/>
          <p:nvPr/>
        </p:nvSpPr>
        <p:spPr>
          <a:xfrm>
            <a:off x="1294277" y="3830324"/>
            <a:ext cx="10182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AC479-7648-C245-B353-3106656548FD}"/>
              </a:ext>
            </a:extLst>
          </p:cNvPr>
          <p:cNvSpPr txBox="1"/>
          <p:nvPr/>
        </p:nvSpPr>
        <p:spPr>
          <a:xfrm>
            <a:off x="281354" y="5486400"/>
            <a:ext cx="2761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/>
              <a:t>: our error or </a:t>
            </a:r>
            <a:r>
              <a:rPr lang="en-US" b="1" dirty="0"/>
              <a:t>loss</a:t>
            </a:r>
            <a:r>
              <a:rPr lang="en-US" dirty="0"/>
              <a:t> function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: our network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2DDEA-E4D1-A94E-B4F3-9F313E829449}"/>
              </a:ext>
            </a:extLst>
          </p:cNvPr>
          <p:cNvSpPr txBox="1"/>
          <p:nvPr/>
        </p:nvSpPr>
        <p:spPr>
          <a:xfrm>
            <a:off x="3177004" y="5176076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B0BD4-61E9-B34F-910E-EFE1B6DDB01C}"/>
              </a:ext>
            </a:extLst>
          </p:cNvPr>
          <p:cNvSpPr txBox="1"/>
          <p:nvPr/>
        </p:nvSpPr>
        <p:spPr>
          <a:xfrm>
            <a:off x="6227347" y="4836101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089E8-56A9-044C-B552-4524907DB9B1}"/>
              </a:ext>
            </a:extLst>
          </p:cNvPr>
          <p:cNvSpPr txBox="1"/>
          <p:nvPr/>
        </p:nvSpPr>
        <p:spPr>
          <a:xfrm>
            <a:off x="3978906" y="5648365"/>
            <a:ext cx="424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know which direction to move?</a:t>
            </a:r>
          </a:p>
        </p:txBody>
      </p:sp>
    </p:spTree>
    <p:extLst>
      <p:ext uri="{BB962C8B-B14F-4D97-AF65-F5344CB8AC3E}">
        <p14:creationId xmlns:p14="http://schemas.microsoft.com/office/powerpoint/2010/main" val="124795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Backpropagating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A62F9-4999-B54A-8E49-384C82EDFDC7}"/>
              </a:ext>
            </a:extLst>
          </p:cNvPr>
          <p:cNvSpPr txBox="1"/>
          <p:nvPr/>
        </p:nvSpPr>
        <p:spPr>
          <a:xfrm>
            <a:off x="1484055" y="5122620"/>
            <a:ext cx="654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What is the error gradient for this network weight?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7614E1-5A95-8E40-9A9C-2FE0B557D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755154"/>
            <a:ext cx="3357225" cy="31764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85E240-5214-2748-965A-0F1EF095183F}"/>
              </a:ext>
            </a:extLst>
          </p:cNvPr>
          <p:cNvCxnSpPr>
            <a:cxnSpLocks/>
          </p:cNvCxnSpPr>
          <p:nvPr/>
        </p:nvCxnSpPr>
        <p:spPr>
          <a:xfrm flipH="1" flipV="1">
            <a:off x="3915249" y="4154240"/>
            <a:ext cx="522639" cy="96838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F5DCA36-9B55-B34D-998E-3D5EB87121B5}"/>
              </a:ext>
            </a:extLst>
          </p:cNvPr>
          <p:cNvSpPr/>
          <p:nvPr/>
        </p:nvSpPr>
        <p:spPr>
          <a:xfrm rot="1990225">
            <a:off x="3810388" y="3861227"/>
            <a:ext cx="151558" cy="5860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3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0BD6-1266-0F4F-836C-8A8E5DB37DC9}"/>
              </a:ext>
            </a:extLst>
          </p:cNvPr>
          <p:cNvSpPr txBox="1"/>
          <p:nvPr/>
        </p:nvSpPr>
        <p:spPr>
          <a:xfrm>
            <a:off x="1" y="18796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a recurrent network with a long sequence, error propagates through many, many, steps.</a:t>
            </a:r>
          </a:p>
        </p:txBody>
      </p:sp>
      <p:pic>
        <p:nvPicPr>
          <p:cNvPr id="14338" name="Picture 2" descr="Understanding RNN and LSTM. What is Neural Network? | by Aditi Mittal |  Towards Data Science">
            <a:extLst>
              <a:ext uri="{FF2B5EF4-FFF2-40B4-BE49-F238E27FC236}">
                <a16:creationId xmlns:a16="http://schemas.microsoft.com/office/drawing/2014/main" id="{5CF4D699-C519-E942-8091-5777292BC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969684"/>
            <a:ext cx="79629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75E936-2BA5-BD49-9B20-50FE6696BDAC}"/>
              </a:ext>
            </a:extLst>
          </p:cNvPr>
          <p:cNvSpPr/>
          <p:nvPr/>
        </p:nvSpPr>
        <p:spPr>
          <a:xfrm>
            <a:off x="3328416" y="3828288"/>
            <a:ext cx="4072127" cy="536448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05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Types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LSTM (Long Short-Term Memory net)</a:t>
            </a:r>
          </a:p>
        </p:txBody>
      </p:sp>
      <p:pic>
        <p:nvPicPr>
          <p:cNvPr id="12290" name="Picture 2" descr="Recurrent Neural Networks (RNN) - LSTM Practical Intuition - Blogs  SuperDataScience - Machine Learning | AI | Data Science Career | Analytics  | Success">
            <a:extLst>
              <a:ext uri="{FF2B5EF4-FFF2-40B4-BE49-F238E27FC236}">
                <a16:creationId xmlns:a16="http://schemas.microsoft.com/office/drawing/2014/main" id="{F98FC14E-EBF0-5C49-956C-D85ED11DE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3" b="6498"/>
          <a:stretch/>
        </p:blipFill>
        <p:spPr bwMode="auto">
          <a:xfrm>
            <a:off x="0" y="2633662"/>
            <a:ext cx="9144000" cy="401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Types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GRU (Gated Recurrent Unit)</a:t>
            </a:r>
          </a:p>
        </p:txBody>
      </p:sp>
      <p:pic>
        <p:nvPicPr>
          <p:cNvPr id="15362" name="Picture 2" descr="RNN, LSTM &amp; GRU">
            <a:extLst>
              <a:ext uri="{FF2B5EF4-FFF2-40B4-BE49-F238E27FC236}">
                <a16:creationId xmlns:a16="http://schemas.microsoft.com/office/drawing/2014/main" id="{43DE9534-8E1A-8048-B0E6-06D000F46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7"/>
          <a:stretch/>
        </p:blipFill>
        <p:spPr bwMode="auto">
          <a:xfrm>
            <a:off x="1530096" y="2625725"/>
            <a:ext cx="6083808" cy="275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14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Beyond classification: object localization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AB53ED-EF6B-8547-B823-A797406C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949" y="1565277"/>
            <a:ext cx="3360351" cy="447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C8619-BA91-7B49-936A-FD374716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565276"/>
            <a:ext cx="3686413" cy="4470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8F994-E0AD-8C4C-9A25-A4722FD01D4F}"/>
              </a:ext>
            </a:extLst>
          </p:cNvPr>
          <p:cNvSpPr txBox="1"/>
          <p:nvPr/>
        </p:nvSpPr>
        <p:spPr>
          <a:xfrm>
            <a:off x="-1" y="630820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 two </a:t>
            </a:r>
            <a:r>
              <a:rPr lang="en-US" sz="2400" dirty="0" err="1"/>
              <a:t>x,y</a:t>
            </a:r>
            <a:r>
              <a:rPr lang="en-US" sz="2400" dirty="0"/>
              <a:t> coordinates per object (i.e. draw a rectangle)</a:t>
            </a:r>
          </a:p>
        </p:txBody>
      </p:sp>
    </p:spTree>
    <p:extLst>
      <p:ext uri="{BB962C8B-B14F-4D97-AF65-F5344CB8AC3E}">
        <p14:creationId xmlns:p14="http://schemas.microsoft.com/office/powerpoint/2010/main" val="1829347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4B053-ED8D-8746-BF7C-9AAFA532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24" y="2084440"/>
            <a:ext cx="5952066" cy="26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U-NET (Semantic segmentation)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CFD5D495-4533-C344-93EF-1780DED9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96" y="1974065"/>
            <a:ext cx="6852213" cy="447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243A3-BDE0-2940-9D07-1FDFEFFE9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9" t="7280" r="69424" b="9217"/>
          <a:stretch/>
        </p:blipFill>
        <p:spPr>
          <a:xfrm>
            <a:off x="405117" y="1585730"/>
            <a:ext cx="1275960" cy="1820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41B43-14CE-714C-9F4B-52441501B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89" t="7710" b="8786"/>
          <a:stretch/>
        </p:blipFill>
        <p:spPr>
          <a:xfrm>
            <a:off x="6656815" y="1696276"/>
            <a:ext cx="2497387" cy="18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5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</a:t>
            </a:r>
            <a:r>
              <a:rPr lang="en-US" dirty="0" err="1"/>
              <a:t>perceptrons</a:t>
            </a:r>
            <a:r>
              <a:rPr lang="en-US" dirty="0"/>
              <a:t>: just draw them both!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D2E9-B410-FD4F-AB7F-044C6ECA8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4"/>
          <a:stretch/>
        </p:blipFill>
        <p:spPr>
          <a:xfrm>
            <a:off x="2367022" y="1583355"/>
            <a:ext cx="4247909" cy="48929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197880-351C-8349-BF60-89CE0F418566}"/>
              </a:ext>
            </a:extLst>
          </p:cNvPr>
          <p:cNvSpPr/>
          <p:nvPr/>
        </p:nvSpPr>
        <p:spPr>
          <a:xfrm rot="2388746">
            <a:off x="4444570" y="4182057"/>
            <a:ext cx="520861" cy="38890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1621-180B-2343-A250-90530DB45762}"/>
              </a:ext>
            </a:extLst>
          </p:cNvPr>
          <p:cNvSpPr txBox="1"/>
          <p:nvPr/>
        </p:nvSpPr>
        <p:spPr>
          <a:xfrm>
            <a:off x="4546142" y="4052979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6B9F7-A3F8-FE40-AA8C-F031B1490F8C}"/>
              </a:ext>
            </a:extLst>
          </p:cNvPr>
          <p:cNvSpPr txBox="1"/>
          <p:nvPr/>
        </p:nvSpPr>
        <p:spPr>
          <a:xfrm>
            <a:off x="0" y="57178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Multiple </a:t>
            </a:r>
            <a:r>
              <a:rPr lang="en-US" sz="2400" dirty="0" err="1"/>
              <a:t>perceptrons</a:t>
            </a:r>
            <a:r>
              <a:rPr lang="en-US" sz="2400" dirty="0"/>
              <a:t> can do a lot more than solve XOR</a:t>
            </a:r>
          </a:p>
        </p:txBody>
      </p:sp>
    </p:spTree>
    <p:extLst>
      <p:ext uri="{BB962C8B-B14F-4D97-AF65-F5344CB8AC3E}">
        <p14:creationId xmlns:p14="http://schemas.microsoft.com/office/powerpoint/2010/main" val="2579596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with autoencoders</a:t>
            </a:r>
          </a:p>
        </p:txBody>
      </p:sp>
      <p:pic>
        <p:nvPicPr>
          <p:cNvPr id="20482" name="Picture 2" descr="Autoencoder in biology — review and perspectives | by Encode Box | Medium">
            <a:extLst>
              <a:ext uri="{FF2B5EF4-FFF2-40B4-BE49-F238E27FC236}">
                <a16:creationId xmlns:a16="http://schemas.microsoft.com/office/drawing/2014/main" id="{D1D4025D-79EC-4543-A812-21001761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914400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68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autoencoders</a:t>
            </a:r>
          </a:p>
        </p:txBody>
      </p:sp>
      <p:pic>
        <p:nvPicPr>
          <p:cNvPr id="19458" name="Picture 2" descr="Reconstruct corrupted data using Denoising Autoencoder(Python code) | by  Garima Nishad | Analytics Vidhya | Medium">
            <a:extLst>
              <a:ext uri="{FF2B5EF4-FFF2-40B4-BE49-F238E27FC236}">
                <a16:creationId xmlns:a16="http://schemas.microsoft.com/office/drawing/2014/main" id="{F95ED1DA-7981-7E4D-B1F1-28271B19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5841"/>
            <a:ext cx="9144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270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Autoencoders as PCA alternative</a:t>
            </a:r>
          </a:p>
        </p:txBody>
      </p:sp>
      <p:pic>
        <p:nvPicPr>
          <p:cNvPr id="21506" name="Picture 2" descr="Building an autoencoder in Tensorflow to surpass PCA - Cross Validated">
            <a:extLst>
              <a:ext uri="{FF2B5EF4-FFF2-40B4-BE49-F238E27FC236}">
                <a16:creationId xmlns:a16="http://schemas.microsoft.com/office/drawing/2014/main" id="{74A893CC-78F6-084D-AB32-B762CDF8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9144000" cy="41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C3392-B935-0F47-8C27-870543329DEA}"/>
              </a:ext>
            </a:extLst>
          </p:cNvPr>
          <p:cNvSpPr txBox="1"/>
          <p:nvPr/>
        </p:nvSpPr>
        <p:spPr>
          <a:xfrm>
            <a:off x="8335958" y="648866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48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pic>
        <p:nvPicPr>
          <p:cNvPr id="18434" name="Picture 2" descr="Figure 1:">
            <a:extLst>
              <a:ext uri="{FF2B5EF4-FFF2-40B4-BE49-F238E27FC236}">
                <a16:creationId xmlns:a16="http://schemas.microsoft.com/office/drawing/2014/main" id="{0523076E-B274-7749-B84C-2D82077E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943100"/>
            <a:ext cx="5588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1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with autoencoders</a:t>
            </a:r>
          </a:p>
        </p:txBody>
      </p:sp>
      <p:pic>
        <p:nvPicPr>
          <p:cNvPr id="4" name="Picture 2" descr="Figure 1:">
            <a:extLst>
              <a:ext uri="{FF2B5EF4-FFF2-40B4-BE49-F238E27FC236}">
                <a16:creationId xmlns:a16="http://schemas.microsoft.com/office/drawing/2014/main" id="{9622B4B8-0599-4440-B846-A95FA3C65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77"/>
          <a:stretch/>
        </p:blipFill>
        <p:spPr bwMode="auto">
          <a:xfrm>
            <a:off x="1778000" y="1943100"/>
            <a:ext cx="5588000" cy="175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D1E6FE-3343-B04A-9B95-B2F0568C8582}"/>
              </a:ext>
            </a:extLst>
          </p:cNvPr>
          <p:cNvSpPr/>
          <p:nvPr/>
        </p:nvSpPr>
        <p:spPr>
          <a:xfrm>
            <a:off x="3528175" y="6123542"/>
            <a:ext cx="239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numpy.random.normal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3F2CCD-999B-B74A-AF51-A3DF25C89CFA}"/>
              </a:ext>
            </a:extLst>
          </p:cNvPr>
          <p:cNvCxnSpPr>
            <a:cxnSpLocks/>
          </p:cNvCxnSpPr>
          <p:nvPr/>
        </p:nvCxnSpPr>
        <p:spPr>
          <a:xfrm flipV="1">
            <a:off x="4962144" y="3133344"/>
            <a:ext cx="0" cy="2990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061535-75DC-A849-90D9-25B9876F1635}"/>
              </a:ext>
            </a:extLst>
          </p:cNvPr>
          <p:cNvSpPr txBox="1"/>
          <p:nvPr/>
        </p:nvSpPr>
        <p:spPr>
          <a:xfrm>
            <a:off x="2226810" y="1690689"/>
            <a:ext cx="11432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668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AEA4-EB70-0944-9B65-49A1D6BB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ED47CCE-CFDE-E943-B97C-2BA4F8C1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875367"/>
            <a:ext cx="59690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6CC09-CAA8-2549-9A28-4A39D2D3F46C}"/>
              </a:ext>
            </a:extLst>
          </p:cNvPr>
          <p:cNvSpPr txBox="1"/>
          <p:nvPr/>
        </p:nvSpPr>
        <p:spPr>
          <a:xfrm>
            <a:off x="0" y="485986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Move </a:t>
            </a:r>
            <a:r>
              <a:rPr lang="en-US" sz="2800" i="1" dirty="0"/>
              <a:t>up</a:t>
            </a:r>
            <a:r>
              <a:rPr lang="en-US" sz="2800" dirty="0"/>
              <a:t> the error gradient!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2C724-41FF-F64A-A637-3C3825B746A6}"/>
              </a:ext>
            </a:extLst>
          </p:cNvPr>
          <p:cNvSpPr txBox="1"/>
          <p:nvPr/>
        </p:nvSpPr>
        <p:spPr>
          <a:xfrm>
            <a:off x="6695766" y="6488668"/>
            <a:ext cx="244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Goodfellow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42507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7" name="Google Shape;80;p17">
            <a:extLst>
              <a:ext uri="{FF2B5EF4-FFF2-40B4-BE49-F238E27FC236}">
                <a16:creationId xmlns:a16="http://schemas.microsoft.com/office/drawing/2014/main" id="{F29482E4-DC7D-394C-AB94-4DCF923C22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1690689"/>
            <a:ext cx="9144001" cy="4528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982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Two benefits of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ECED-8774-C240-9844-E0319903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 useful generative model.</a:t>
            </a:r>
          </a:p>
          <a:p>
            <a:pPr marL="514350" indent="-514350">
              <a:buAutoNum type="arabicParenR"/>
            </a:pPr>
            <a:r>
              <a:rPr lang="en-US" dirty="0"/>
              <a:t>A discriminator between real examples and adversarial data (i.e. </a:t>
            </a:r>
            <a:r>
              <a:rPr lang="en-US"/>
              <a:t>convincing fakes).</a:t>
            </a:r>
            <a:endParaRPr lang="en-US" dirty="0"/>
          </a:p>
        </p:txBody>
      </p:sp>
      <p:pic>
        <p:nvPicPr>
          <p:cNvPr id="4" name="Google Shape;62;p14">
            <a:extLst>
              <a:ext uri="{FF2B5EF4-FFF2-40B4-BE49-F238E27FC236}">
                <a16:creationId xmlns:a16="http://schemas.microsoft.com/office/drawing/2014/main" id="{5D2D08D7-4541-454C-896B-22EA8ED780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7285" y="3421827"/>
            <a:ext cx="6869430" cy="28900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304D4-D83A-F644-A6D5-32D9A2907814}"/>
              </a:ext>
            </a:extLst>
          </p:cNvPr>
          <p:cNvSpPr txBox="1"/>
          <p:nvPr/>
        </p:nvSpPr>
        <p:spPr>
          <a:xfrm>
            <a:off x="280416" y="6242304"/>
            <a:ext cx="454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site: </a:t>
            </a:r>
            <a:r>
              <a:rPr lang="en-US" dirty="0">
                <a:hlinkClick r:id="rId3"/>
              </a:rPr>
              <a:t>https://thispersondoesnotexist.com/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404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1F69-D661-0943-B3AE-B26D8B80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GANs</a:t>
            </a:r>
          </a:p>
        </p:txBody>
      </p:sp>
      <p:pic>
        <p:nvPicPr>
          <p:cNvPr id="4" name="Google Shape;222;p35">
            <a:extLst>
              <a:ext uri="{FF2B5EF4-FFF2-40B4-BE49-F238E27FC236}">
                <a16:creationId xmlns:a16="http://schemas.microsoft.com/office/drawing/2014/main" id="{6D007109-F763-8145-B836-1F3ED70E82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2019338"/>
            <a:ext cx="60388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ABE66-E4D4-3149-A17B-4F33659560C5}"/>
              </a:ext>
            </a:extLst>
          </p:cNvPr>
          <p:cNvSpPr txBox="1"/>
          <p:nvPr/>
        </p:nvSpPr>
        <p:spPr>
          <a:xfrm>
            <a:off x="0" y="494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 is possible to introduce specified features into a generated example!</a:t>
            </a:r>
          </a:p>
        </p:txBody>
      </p:sp>
    </p:spTree>
    <p:extLst>
      <p:ext uri="{BB962C8B-B14F-4D97-AF65-F5344CB8AC3E}">
        <p14:creationId xmlns:p14="http://schemas.microsoft.com/office/powerpoint/2010/main" val="3182752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Adversarial patches</a:t>
            </a:r>
          </a:p>
        </p:txBody>
      </p:sp>
      <p:pic>
        <p:nvPicPr>
          <p:cNvPr id="6" name="Picture 2" descr="Adversarial patches: colorful circles that convince machine-learning vision  system to ignore everything else | Boing Boing">
            <a:extLst>
              <a:ext uri="{FF2B5EF4-FFF2-40B4-BE49-F238E27FC236}">
                <a16:creationId xmlns:a16="http://schemas.microsoft.com/office/drawing/2014/main" id="{5D723023-8279-934B-93A3-AF4940D94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6" y="1690689"/>
            <a:ext cx="7399867" cy="46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2B518-D26B-2C44-86A7-48AF7CDF8C48}"/>
              </a:ext>
            </a:extLst>
          </p:cNvPr>
          <p:cNvSpPr txBox="1"/>
          <p:nvPr/>
        </p:nvSpPr>
        <p:spPr>
          <a:xfrm>
            <a:off x="7195205" y="6488668"/>
            <a:ext cx="19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240090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175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Also known as a feed-forward ANN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6D8A0-D8DE-1D4A-A6EC-A753009EA634}"/>
              </a:ext>
            </a:extLst>
          </p:cNvPr>
          <p:cNvSpPr>
            <a:spLocks noChangeAspect="1"/>
          </p:cNvSpPr>
          <p:nvPr/>
        </p:nvSpPr>
        <p:spPr>
          <a:xfrm>
            <a:off x="4001652" y="4426420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A7691-3CA5-7041-9697-8D02C883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2572018"/>
            <a:ext cx="3357225" cy="31764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85E240-5214-2748-965A-0F1EF095183F}"/>
              </a:ext>
            </a:extLst>
          </p:cNvPr>
          <p:cNvCxnSpPr/>
          <p:nvPr/>
        </p:nvCxnSpPr>
        <p:spPr>
          <a:xfrm flipH="1" flipV="1">
            <a:off x="4476273" y="4887144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FA62F9-4999-B54A-8E49-384C82EDFDC7}"/>
              </a:ext>
            </a:extLst>
          </p:cNvPr>
          <p:cNvSpPr txBox="1"/>
          <p:nvPr/>
        </p:nvSpPr>
        <p:spPr>
          <a:xfrm>
            <a:off x="7008855" y="5570152"/>
            <a:ext cx="8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2365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Breaking neural networks with adversarial attacks | by Anant Jain | Towards  Data Science">
            <a:extLst>
              <a:ext uri="{FF2B5EF4-FFF2-40B4-BE49-F238E27FC236}">
                <a16:creationId xmlns:a16="http://schemas.microsoft.com/office/drawing/2014/main" id="{BA5A2384-3821-194C-97C0-4871ADDB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750"/>
            <a:ext cx="91440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99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Adversarial post-its</a:t>
            </a:r>
          </a:p>
        </p:txBody>
      </p:sp>
      <p:pic>
        <p:nvPicPr>
          <p:cNvPr id="25602" name="Picture 2" descr="OpenAI's state-of-the-art machine vision AI is fooled by handwritten notes  - The Verge">
            <a:extLst>
              <a:ext uri="{FF2B5EF4-FFF2-40B4-BE49-F238E27FC236}">
                <a16:creationId xmlns:a16="http://schemas.microsoft.com/office/drawing/2014/main" id="{457FF66B-3C31-854E-A16A-6B90A092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3" y="1837267"/>
            <a:ext cx="6468533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92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This stuff is at your fingertips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Keras</a:t>
            </a:r>
            <a:r>
              <a:rPr lang="en-US" dirty="0"/>
              <a:t> (</a:t>
            </a:r>
            <a:r>
              <a:rPr lang="en-US" dirty="0" err="1"/>
              <a:t>keras.io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(</a:t>
            </a:r>
            <a:r>
              <a:rPr lang="en-US" dirty="0" err="1"/>
              <a:t>pytorch.org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(</a:t>
            </a:r>
            <a:r>
              <a:rPr lang="en-US" dirty="0" err="1"/>
              <a:t>tensorflow.org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6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CNN example w/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27650" name="Picture 2" descr="Keras tutorial - network">
            <a:extLst>
              <a:ext uri="{FF2B5EF4-FFF2-40B4-BE49-F238E27FC236}">
                <a16:creationId xmlns:a16="http://schemas.microsoft.com/office/drawing/2014/main" id="{CF4BE7F9-4DA4-0842-9426-41BD333C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682"/>
            <a:ext cx="9144000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A228F-DD63-4B4C-ADDC-C5AFA52D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3" y="3907666"/>
            <a:ext cx="4434417" cy="1822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A286E2-0943-B84E-AF55-CC1C30AE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83" y="6101117"/>
            <a:ext cx="4434417" cy="569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88BEB-550B-984D-948E-86F3BD784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823" y="4401689"/>
            <a:ext cx="4260134" cy="137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06827-8783-A54D-B2BA-D89A21A2C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744" y="6128595"/>
            <a:ext cx="4260133" cy="707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A0F829-1290-8243-BB0D-99390CE01CB4}"/>
              </a:ext>
            </a:extLst>
          </p:cNvPr>
          <p:cNvSpPr txBox="1"/>
          <p:nvPr/>
        </p:nvSpPr>
        <p:spPr>
          <a:xfrm>
            <a:off x="4704823" y="3940024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4BA63-AB91-1C4D-9694-6CC692E23E70}"/>
              </a:ext>
            </a:extLst>
          </p:cNvPr>
          <p:cNvSpPr txBox="1"/>
          <p:nvPr/>
        </p:nvSpPr>
        <p:spPr>
          <a:xfrm>
            <a:off x="4724364" y="5724135"/>
            <a:ext cx="2618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Evaluate on test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1F818-1A47-3148-ADFE-C5A991E875B8}"/>
              </a:ext>
            </a:extLst>
          </p:cNvPr>
          <p:cNvSpPr txBox="1"/>
          <p:nvPr/>
        </p:nvSpPr>
        <p:spPr>
          <a:xfrm>
            <a:off x="85822" y="3491587"/>
            <a:ext cx="351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network 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5A844-9AEB-434A-AAB4-1896E5190C09}"/>
              </a:ext>
            </a:extLst>
          </p:cNvPr>
          <p:cNvSpPr txBox="1"/>
          <p:nvPr/>
        </p:nvSpPr>
        <p:spPr>
          <a:xfrm>
            <a:off x="135203" y="5708564"/>
            <a:ext cx="324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training algorithm</a:t>
            </a:r>
          </a:p>
        </p:txBody>
      </p:sp>
    </p:spTree>
    <p:extLst>
      <p:ext uri="{BB962C8B-B14F-4D97-AF65-F5344CB8AC3E}">
        <p14:creationId xmlns:p14="http://schemas.microsoft.com/office/powerpoint/2010/main" val="503027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image analysis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40ACE59-804B-F641-86C0-C187C77B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3291"/>
            <a:ext cx="9144000" cy="24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D0FD5-87C8-B841-987C-0421E719706E}"/>
              </a:ext>
            </a:extLst>
          </p:cNvPr>
          <p:cNvSpPr txBox="1"/>
          <p:nvPr/>
        </p:nvSpPr>
        <p:spPr>
          <a:xfrm>
            <a:off x="7370116" y="6455450"/>
            <a:ext cx="177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Akkus</a:t>
            </a:r>
            <a:r>
              <a:rPr lang="en-US" dirty="0"/>
              <a:t> et al. 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07217-DA37-D94B-8722-7B9E51E6E3C7}"/>
              </a:ext>
            </a:extLst>
          </p:cNvPr>
          <p:cNvSpPr txBox="1"/>
          <p:nvPr/>
        </p:nvSpPr>
        <p:spPr>
          <a:xfrm>
            <a:off x="1368943" y="5631431"/>
            <a:ext cx="6406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Matches/exceeds expert accuracy in some studies</a:t>
            </a:r>
          </a:p>
        </p:txBody>
      </p:sp>
    </p:spTree>
    <p:extLst>
      <p:ext uri="{BB962C8B-B14F-4D97-AF65-F5344CB8AC3E}">
        <p14:creationId xmlns:p14="http://schemas.microsoft.com/office/powerpoint/2010/main" val="1204991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for Genomics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D0FD5-87C8-B841-987C-0421E719706E}"/>
              </a:ext>
            </a:extLst>
          </p:cNvPr>
          <p:cNvSpPr txBox="1"/>
          <p:nvPr/>
        </p:nvSpPr>
        <p:spPr>
          <a:xfrm>
            <a:off x="7370116" y="6455450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E4D70-C3BA-ED4B-8116-331153A88090}"/>
              </a:ext>
            </a:extLst>
          </p:cNvPr>
          <p:cNvSpPr txBox="1"/>
          <p:nvPr/>
        </p:nvSpPr>
        <p:spPr>
          <a:xfrm>
            <a:off x="1" y="2126512"/>
            <a:ext cx="9164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Predicting high-resolution chromatin interactions from low-resolution data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96C08C34-AD8E-5442-98C0-8E6507FC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08" y="2663886"/>
            <a:ext cx="5932967" cy="327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81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tasks that are essentially </a:t>
            </a:r>
            <a:r>
              <a:rPr lang="en-US"/>
              <a:t>undoable for </a:t>
            </a:r>
            <a:r>
              <a:rPr lang="en-US" dirty="0"/>
              <a:t>classical machine learning methods.</a:t>
            </a:r>
          </a:p>
          <a:p>
            <a:endParaRPr lang="en-US" dirty="0"/>
          </a:p>
          <a:p>
            <a:r>
              <a:rPr lang="en-US" dirty="0"/>
              <a:t>Applied to increasingly complicated tasks</a:t>
            </a:r>
          </a:p>
          <a:p>
            <a:endParaRPr lang="en-US" dirty="0"/>
          </a:p>
          <a:p>
            <a:r>
              <a:rPr lang="en-US" dirty="0"/>
              <a:t>Can match or exceed the prediction accuracy of experts on some of these tasks.</a:t>
            </a:r>
          </a:p>
        </p:txBody>
      </p:sp>
    </p:spTree>
    <p:extLst>
      <p:ext uri="{BB962C8B-B14F-4D97-AF65-F5344CB8AC3E}">
        <p14:creationId xmlns:p14="http://schemas.microsoft.com/office/powerpoint/2010/main" val="3120163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need lots of training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millions (or even billions) of parameters; infinite possible ANN architectures</a:t>
            </a:r>
          </a:p>
          <a:p>
            <a:pPr lvl="1"/>
            <a:r>
              <a:rPr lang="en-US" dirty="0"/>
              <a:t>Regularization (reducing model parameters)</a:t>
            </a:r>
          </a:p>
          <a:p>
            <a:pPr lvl="1"/>
            <a:r>
              <a:rPr lang="en-US" dirty="0"/>
              <a:t>Validation set!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9C1EB7-2EE2-D14A-9E42-CE9DEBCE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Limitations of deep neural nets</a:t>
            </a:r>
          </a:p>
        </p:txBody>
      </p:sp>
    </p:spTree>
    <p:extLst>
      <p:ext uri="{BB962C8B-B14F-4D97-AF65-F5344CB8AC3E}">
        <p14:creationId xmlns:p14="http://schemas.microsoft.com/office/powerpoint/2010/main" val="3875893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9526"/>
            <a:ext cx="7886700" cy="5236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Interpretability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CE6E3-7210-894C-9E07-19254517C7D5}"/>
              </a:ext>
            </a:extLst>
          </p:cNvPr>
          <p:cNvSpPr txBox="1"/>
          <p:nvPr/>
        </p:nvSpPr>
        <p:spPr>
          <a:xfrm>
            <a:off x="1097287" y="3136612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1C63-8441-2548-9DB0-255D9094877C}"/>
              </a:ext>
            </a:extLst>
          </p:cNvPr>
          <p:cNvSpPr txBox="1"/>
          <p:nvPr/>
        </p:nvSpPr>
        <p:spPr>
          <a:xfrm>
            <a:off x="6227304" y="314716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A2DF7-EC8A-194C-81D4-B0DC42D4B577}"/>
              </a:ext>
            </a:extLst>
          </p:cNvPr>
          <p:cNvSpPr/>
          <p:nvPr/>
        </p:nvSpPr>
        <p:spPr>
          <a:xfrm>
            <a:off x="3080832" y="2715065"/>
            <a:ext cx="2335237" cy="16318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17 billion parameters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0D1584-2722-2D47-8865-2E13431FB15F}"/>
              </a:ext>
            </a:extLst>
          </p:cNvPr>
          <p:cNvCxnSpPr/>
          <p:nvPr/>
        </p:nvCxnSpPr>
        <p:spPr>
          <a:xfrm>
            <a:off x="2173223" y="3439549"/>
            <a:ext cx="63304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1B4040-93F3-FC4B-9E4A-F7F09E06A891}"/>
              </a:ext>
            </a:extLst>
          </p:cNvPr>
          <p:cNvCxnSpPr/>
          <p:nvPr/>
        </p:nvCxnSpPr>
        <p:spPr>
          <a:xfrm>
            <a:off x="5505163" y="3428999"/>
            <a:ext cx="63304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B868E5-9F34-674D-92C1-D97FCAB1310B}"/>
              </a:ext>
            </a:extLst>
          </p:cNvPr>
          <p:cNvSpPr txBox="1"/>
          <p:nvPr/>
        </p:nvSpPr>
        <p:spPr>
          <a:xfrm>
            <a:off x="1097287" y="5258759"/>
            <a:ext cx="6848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What can these types of models tell us about nature?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02A450-B6B9-8B44-95B3-C883DBA459C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Limitations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38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(continued)</a:t>
            </a:r>
          </a:p>
        </p:txBody>
      </p:sp>
      <p:pic>
        <p:nvPicPr>
          <p:cNvPr id="1026" name="Picture 2" descr="Data center.">
            <a:extLst>
              <a:ext uri="{FF2B5EF4-FFF2-40B4-BE49-F238E27FC236}">
                <a16:creationId xmlns:a16="http://schemas.microsoft.com/office/drawing/2014/main" id="{1B7025E4-A3F3-CB4A-AFB2-C5D4FD6A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26" y="2112117"/>
            <a:ext cx="4618303" cy="30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22F23C-58BA-C54A-B741-E74C1A06A169}"/>
              </a:ext>
            </a:extLst>
          </p:cNvPr>
          <p:cNvSpPr txBox="1"/>
          <p:nvPr/>
        </p:nvSpPr>
        <p:spPr>
          <a:xfrm>
            <a:off x="7051376" y="6488668"/>
            <a:ext cx="209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Strubell</a:t>
            </a:r>
            <a:r>
              <a:rPr lang="en-US" dirty="0"/>
              <a:t> et al. (2019)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2E834-0AF1-1845-A22E-6BA850C1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412" y="1889566"/>
            <a:ext cx="4143928" cy="3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9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The function of an artificial neuron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E4C35-3E6B-4B41-9BC6-CD4DA8F167B3}"/>
              </a:ext>
            </a:extLst>
          </p:cNvPr>
          <p:cNvSpPr>
            <a:spLocks noChangeAspect="1"/>
          </p:cNvSpPr>
          <p:nvPr/>
        </p:nvSpPr>
        <p:spPr>
          <a:xfrm>
            <a:off x="4001652" y="3014312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1443CE-A032-3A42-B251-4DEA8CD15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159910"/>
            <a:ext cx="3357225" cy="317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CE0B69-967B-E941-977E-6A23E34D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69" y="4342710"/>
            <a:ext cx="4823903" cy="24527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36DBF1-33A2-2D40-B8A0-B304179E4A61}"/>
              </a:ext>
            </a:extLst>
          </p:cNvPr>
          <p:cNvCxnSpPr/>
          <p:nvPr/>
        </p:nvCxnSpPr>
        <p:spPr>
          <a:xfrm flipV="1">
            <a:off x="2200169" y="3475036"/>
            <a:ext cx="1801483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CFAB2D-A4D1-AC42-8265-4CE00AECC9A2}"/>
              </a:ext>
            </a:extLst>
          </p:cNvPr>
          <p:cNvCxnSpPr/>
          <p:nvPr/>
        </p:nvCxnSpPr>
        <p:spPr>
          <a:xfrm flipH="1" flipV="1">
            <a:off x="4476273" y="3475036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5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(fin)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For some tasks, may perform no better than more standard approaches (e.g. logistic regression)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E.g. modern ANNs work great with 2D and 3D data with spatial/temporal relationships among input features; often no point in applying them to non-sequential 1D vector data (e.g. our iris data set).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You don’t always need the biggest hammer.</a:t>
            </a:r>
          </a:p>
        </p:txBody>
      </p:sp>
    </p:spTree>
    <p:extLst>
      <p:ext uri="{BB962C8B-B14F-4D97-AF65-F5344CB8AC3E}">
        <p14:creationId xmlns:p14="http://schemas.microsoft.com/office/powerpoint/2010/main" val="2037338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ANNs are obsolete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debate, but many practitioners considered SVMs to be superior.</a:t>
            </a:r>
          </a:p>
        </p:txBody>
      </p:sp>
    </p:spTree>
    <p:extLst>
      <p:ext uri="{BB962C8B-B14F-4D97-AF65-F5344CB8AC3E}">
        <p14:creationId xmlns:p14="http://schemas.microsoft.com/office/powerpoint/2010/main" val="236833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8416"/>
            <a:ext cx="7886700" cy="1325563"/>
          </a:xfrm>
        </p:spPr>
        <p:txBody>
          <a:bodyPr/>
          <a:lstStyle/>
          <a:p>
            <a:r>
              <a:rPr lang="en-US" dirty="0"/>
              <a:t>Neural network sizes</a:t>
            </a:r>
          </a:p>
        </p:txBody>
      </p:sp>
      <p:pic>
        <p:nvPicPr>
          <p:cNvPr id="2050" name="Picture 2" descr="When will the number of neurons in AI systems equal the human brain? -  Artificial Intelligence Stack Exchange">
            <a:extLst>
              <a:ext uri="{FF2B5EF4-FFF2-40B4-BE49-F238E27FC236}">
                <a16:creationId xmlns:a16="http://schemas.microsoft.com/office/drawing/2014/main" id="{58CB9E0B-DDE9-DE4C-AC55-1835CFCA7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6"/>
          <a:stretch/>
        </p:blipFill>
        <p:spPr bwMode="auto">
          <a:xfrm>
            <a:off x="0" y="1154114"/>
            <a:ext cx="9144000" cy="374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6EF48-929B-8646-ACD6-A345D6360E39}"/>
              </a:ext>
            </a:extLst>
          </p:cNvPr>
          <p:cNvSpPr txBox="1"/>
          <p:nvPr/>
        </p:nvSpPr>
        <p:spPr>
          <a:xfrm>
            <a:off x="439838" y="5382228"/>
            <a:ext cx="410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Dots: ANNs</a:t>
            </a:r>
          </a:p>
          <a:p>
            <a:r>
              <a:rPr lang="en-US" dirty="0"/>
              <a:t>Lines: actual brains from actual organisms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8CCE57E2-D378-9E47-A4C1-13A58450DAAB}"/>
              </a:ext>
            </a:extLst>
          </p:cNvPr>
          <p:cNvSpPr/>
          <p:nvPr/>
        </p:nvSpPr>
        <p:spPr>
          <a:xfrm>
            <a:off x="5384954" y="1228947"/>
            <a:ext cx="520862" cy="465682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3E95A-E088-F04A-897A-4772A478BA8E}"/>
              </a:ext>
            </a:extLst>
          </p:cNvPr>
          <p:cNvSpPr txBox="1"/>
          <p:nvPr/>
        </p:nvSpPr>
        <p:spPr>
          <a:xfrm>
            <a:off x="5324355" y="5648446"/>
            <a:ext cx="337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star: approx. size of world’s largest ANN.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3C3D8-F306-5C46-8FA3-C36DA5533A75}"/>
              </a:ext>
            </a:extLst>
          </p:cNvPr>
          <p:cNvSpPr txBox="1"/>
          <p:nvPr/>
        </p:nvSpPr>
        <p:spPr>
          <a:xfrm>
            <a:off x="6864145" y="6488668"/>
            <a:ext cx="233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Deeplearningbook.org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2010s: Deep Learning Revolution</a:t>
            </a:r>
          </a:p>
        </p:txBody>
      </p:sp>
      <p:pic>
        <p:nvPicPr>
          <p:cNvPr id="4098" name="Picture 2" descr="Object Detection and Image Classification with YOLO - KDnuggets">
            <a:extLst>
              <a:ext uri="{FF2B5EF4-FFF2-40B4-BE49-F238E27FC236}">
                <a16:creationId xmlns:a16="http://schemas.microsoft.com/office/drawing/2014/main" id="{7684537B-B5F3-5F4B-9763-F9462A82D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3"/>
          <a:stretch/>
        </p:blipFill>
        <p:spPr bwMode="auto">
          <a:xfrm>
            <a:off x="1007403" y="1450775"/>
            <a:ext cx="7129193" cy="23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1FB3679-B2B6-8043-A340-4D93359E5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/>
          <a:stretch/>
        </p:blipFill>
        <p:spPr bwMode="auto">
          <a:xfrm>
            <a:off x="1436469" y="4275882"/>
            <a:ext cx="5963138" cy="253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3FE2C-5FEC-FA4F-980E-13105957F683}"/>
              </a:ext>
            </a:extLst>
          </p:cNvPr>
          <p:cNvSpPr txBox="1"/>
          <p:nvPr/>
        </p:nvSpPr>
        <p:spPr>
          <a:xfrm rot="16200000">
            <a:off x="-372551" y="2407761"/>
            <a:ext cx="19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8744C-4CBE-CF4E-9AE7-FE56022BD716}"/>
              </a:ext>
            </a:extLst>
          </p:cNvPr>
          <p:cNvSpPr txBox="1"/>
          <p:nvPr/>
        </p:nvSpPr>
        <p:spPr>
          <a:xfrm rot="16200000">
            <a:off x="-643803" y="4998487"/>
            <a:ext cx="253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31015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en will the number of neurons in AI systems equal the human brain? -  Artificial Intelligence Stack Exchange">
            <a:extLst>
              <a:ext uri="{FF2B5EF4-FFF2-40B4-BE49-F238E27FC236}">
                <a16:creationId xmlns:a16="http://schemas.microsoft.com/office/drawing/2014/main" id="{58CB9E0B-DDE9-DE4C-AC55-1835CFCA7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6"/>
          <a:stretch/>
        </p:blipFill>
        <p:spPr bwMode="auto">
          <a:xfrm>
            <a:off x="0" y="1154114"/>
            <a:ext cx="9144000" cy="374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6EF48-929B-8646-ACD6-A345D6360E39}"/>
              </a:ext>
            </a:extLst>
          </p:cNvPr>
          <p:cNvSpPr txBox="1"/>
          <p:nvPr/>
        </p:nvSpPr>
        <p:spPr>
          <a:xfrm>
            <a:off x="439838" y="5382228"/>
            <a:ext cx="410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Dots: ANNs</a:t>
            </a:r>
          </a:p>
          <a:p>
            <a:r>
              <a:rPr lang="en-US" dirty="0"/>
              <a:t>Lines: actual brains from actual organisms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3E95A-E088-F04A-897A-4772A478BA8E}"/>
              </a:ext>
            </a:extLst>
          </p:cNvPr>
          <p:cNvSpPr txBox="1"/>
          <p:nvPr/>
        </p:nvSpPr>
        <p:spPr>
          <a:xfrm>
            <a:off x="5324355" y="5648446"/>
            <a:ext cx="337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star: approx. size of world’s largest ANN.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3C3D8-F306-5C46-8FA3-C36DA5533A75}"/>
              </a:ext>
            </a:extLst>
          </p:cNvPr>
          <p:cNvSpPr txBox="1"/>
          <p:nvPr/>
        </p:nvSpPr>
        <p:spPr>
          <a:xfrm>
            <a:off x="6864145" y="6488668"/>
            <a:ext cx="233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Deeplearningbook.org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798934-0D1D-1D4B-83E5-22D65161F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8018"/>
            <a:ext cx="7886700" cy="1325563"/>
          </a:xfrm>
        </p:spPr>
        <p:txBody>
          <a:bodyPr/>
          <a:lstStyle/>
          <a:p>
            <a:r>
              <a:rPr lang="en-US" dirty="0"/>
              <a:t>Training ANNs is costly</a:t>
            </a:r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2928ACCF-EB5A-574A-807E-9B14A0476DB4}"/>
              </a:ext>
            </a:extLst>
          </p:cNvPr>
          <p:cNvSpPr/>
          <p:nvPr/>
        </p:nvSpPr>
        <p:spPr>
          <a:xfrm>
            <a:off x="5384954" y="1228947"/>
            <a:ext cx="520862" cy="465682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9212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4_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4_3" id="{10A94FDB-C5E7-CA4D-A8D5-29943F06CCD6}" vid="{C0110824-C642-1A46-AF2D-2C7AD6D712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default_4_3</Template>
  <TotalTime>13444</TotalTime>
  <Words>827</Words>
  <Application>Microsoft Macintosh PowerPoint</Application>
  <PresentationFormat>On-screen Show (4:3)</PresentationFormat>
  <Paragraphs>189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Helvetica</vt:lpstr>
      <vt:lpstr>System Font Regular</vt:lpstr>
      <vt:lpstr>Times New Roman</vt:lpstr>
      <vt:lpstr>default_4_3</vt:lpstr>
      <vt:lpstr>Deep Learning</vt:lpstr>
      <vt:lpstr>Limitation of a perceptron</vt:lpstr>
      <vt:lpstr>Stacking perceptrons: just draw them both!</vt:lpstr>
      <vt:lpstr>Multilayer perceptrons</vt:lpstr>
      <vt:lpstr>The function of an artificial neuron</vt:lpstr>
      <vt:lpstr>1990s: ANNs are obsolete</vt:lpstr>
      <vt:lpstr>Neural network sizes</vt:lpstr>
      <vt:lpstr>2010s: Deep Learning Revolution</vt:lpstr>
      <vt:lpstr>Training ANNs is costly</vt:lpstr>
      <vt:lpstr>Lots of matrix (tensor) multiplication</vt:lpstr>
      <vt:lpstr>GPUs to the rescue</vt:lpstr>
      <vt:lpstr>ImageNet Challenge</vt:lpstr>
      <vt:lpstr>ImageNet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on sequence data</vt:lpstr>
      <vt:lpstr>GenScan: HMM for gene annotation</vt:lpstr>
      <vt:lpstr>Deep learning on sequential data</vt:lpstr>
      <vt:lpstr>Detour to ANN training</vt:lpstr>
      <vt:lpstr>Backpropagating error</vt:lpstr>
      <vt:lpstr>Vanishing gradient problem</vt:lpstr>
      <vt:lpstr>Types of RNNs</vt:lpstr>
      <vt:lpstr>Types of RNNs</vt:lpstr>
      <vt:lpstr>Beyond classification: object localization</vt:lpstr>
      <vt:lpstr>Semantic segmentation</vt:lpstr>
      <vt:lpstr>U-NET (Semantic segmentation)</vt:lpstr>
      <vt:lpstr>Unsupervised learning with autoencoders</vt:lpstr>
      <vt:lpstr>Denoising autoencoders</vt:lpstr>
      <vt:lpstr>Autoencoders as PCA alternative</vt:lpstr>
      <vt:lpstr>Variational autoencoders</vt:lpstr>
      <vt:lpstr>Data generation with autoencoders</vt:lpstr>
      <vt:lpstr>Adversarial examples</vt:lpstr>
      <vt:lpstr>Generative adversarial networks</vt:lpstr>
      <vt:lpstr>Two benefits of GANs</vt:lpstr>
      <vt:lpstr>Controllable GANs</vt:lpstr>
      <vt:lpstr>Adversarial patches</vt:lpstr>
      <vt:lpstr>PowerPoint Presentation</vt:lpstr>
      <vt:lpstr>Adversarial post-its</vt:lpstr>
      <vt:lpstr>This stuff is at your fingertips</vt:lpstr>
      <vt:lpstr>CNN example w/ keras</vt:lpstr>
      <vt:lpstr>Medical image analysis</vt:lpstr>
      <vt:lpstr>Deep Learning for Genomics</vt:lpstr>
      <vt:lpstr>Strengths of deep learning</vt:lpstr>
      <vt:lpstr>Limitations of deep neural nets</vt:lpstr>
      <vt:lpstr>PowerPoint Presentation</vt:lpstr>
      <vt:lpstr>Limitations (continued)</vt:lpstr>
      <vt:lpstr>Limitations (fin)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Common Methods</dc:title>
  <dc:creator>Schrider, Dan</dc:creator>
  <cp:lastModifiedBy>Schrider, Dan</cp:lastModifiedBy>
  <cp:revision>168</cp:revision>
  <dcterms:created xsi:type="dcterms:W3CDTF">2020-02-26T23:13:16Z</dcterms:created>
  <dcterms:modified xsi:type="dcterms:W3CDTF">2022-03-28T02:11:29Z</dcterms:modified>
</cp:coreProperties>
</file>